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75AF22E-F442-4DCE-ADDD-C8B9263E74F9}" type="datetimeFigureOut">
              <a:rPr lang="en-US" smtClean="0"/>
              <a:t>7/19/2010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E58976D-62CF-4026-B86D-087AD6BE70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75AF22E-F442-4DCE-ADDD-C8B9263E74F9}" type="datetimeFigureOut">
              <a:rPr lang="en-US" smtClean="0"/>
              <a:t>7/19/2010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E58976D-62CF-4026-B86D-087AD6BE70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75AF22E-F442-4DCE-ADDD-C8B9263E74F9}" type="datetimeFigureOut">
              <a:rPr lang="en-US" smtClean="0"/>
              <a:t>7/19/2010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E58976D-62CF-4026-B86D-087AD6BE70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75AF22E-F442-4DCE-ADDD-C8B9263E74F9}" type="datetimeFigureOut">
              <a:rPr lang="en-US" smtClean="0"/>
              <a:t>7/19/2010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E58976D-62CF-4026-B86D-087AD6BE702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75AF22E-F442-4DCE-ADDD-C8B9263E74F9}" type="datetimeFigureOut">
              <a:rPr lang="en-US" smtClean="0"/>
              <a:t>7/19/2010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E58976D-62CF-4026-B86D-087AD6BE7027}"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75AF22E-F442-4DCE-ADDD-C8B9263E74F9}" type="datetimeFigureOut">
              <a:rPr lang="en-US" smtClean="0"/>
              <a:t>7/19/2010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E58976D-62CF-4026-B86D-087AD6BE70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its.guilford.k12.nc.us/webquests/fruitveg/plants.htm#conclusion" TargetMode="External"/><Relationship Id="rId3" Type="http://schemas.openxmlformats.org/officeDocument/2006/relationships/hyperlink" Target="http://its.guilford.k12.nc.us/webquests/fruitveg/plants.htm#intro" TargetMode="External"/><Relationship Id="rId7" Type="http://schemas.openxmlformats.org/officeDocument/2006/relationships/hyperlink" Target="http://its.guilford.k12.nc.us/webquests/fruitveg/plants.htm#evaluation" TargetMode="External"/><Relationship Id="rId2" Type="http://schemas.openxmlformats.org/officeDocument/2006/relationships/hyperlink" Target="http://its.guilford.k12.nc.us/webquests/fruitveg/plants.htm" TargetMode="External"/><Relationship Id="rId1" Type="http://schemas.openxmlformats.org/officeDocument/2006/relationships/slideLayout" Target="../slideLayouts/slideLayout1.xml"/><Relationship Id="rId6" Type="http://schemas.openxmlformats.org/officeDocument/2006/relationships/hyperlink" Target="http://its.guilford.k12.nc.us/webquests/fruitveg/plants.htm#resources" TargetMode="External"/><Relationship Id="rId5" Type="http://schemas.openxmlformats.org/officeDocument/2006/relationships/hyperlink" Target="http://its.guilford.k12.nc.us/webquests/fruitveg/plants.htm#process" TargetMode="External"/><Relationship Id="rId10" Type="http://schemas.openxmlformats.org/officeDocument/2006/relationships/image" Target="../media/image3.jpeg"/><Relationship Id="rId4" Type="http://schemas.openxmlformats.org/officeDocument/2006/relationships/hyperlink" Target="http://its.guilford.k12.nc.us/webquests/fruitveg/plants.htm#task" TargetMode="External"/><Relationship Id="rId9"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hool.discovery.com/quizzes/cc_workshop/plantsquiz.html" TargetMode="External"/><Relationship Id="rId2" Type="http://schemas.openxmlformats.org/officeDocument/2006/relationships/hyperlink" Target="http://its.guilford.k12.nc.us/webquests/fruitveg/book.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its.guilford.k12.nc.us/webquests/fruitveg/parts.htm" TargetMode="External"/><Relationship Id="rId2" Type="http://schemas.openxmlformats.org/officeDocument/2006/relationships/hyperlink" Target="http://its.guilford.k12.nc.us/webquests/fruitveg/adjectives.htm" TargetMode="External"/><Relationship Id="rId1" Type="http://schemas.openxmlformats.org/officeDocument/2006/relationships/slideLayout" Target="../slideLayouts/slideLayout2.xml"/><Relationship Id="rId4" Type="http://schemas.openxmlformats.org/officeDocument/2006/relationships/hyperlink" Target="http://its.guilford.k12.nc.us/webquests/fruitveg/describingf%26v.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924800" cy="2438400"/>
          </a:xfrm>
        </p:spPr>
        <p:txBody>
          <a:bodyPr>
            <a:noAutofit/>
          </a:bodyPr>
          <a:lstStyle/>
          <a:p>
            <a:pPr algn="ctr"/>
            <a:r>
              <a:rPr lang="en-US" sz="6600" dirty="0" smtClean="0">
                <a:hlinkClick r:id="rId2"/>
              </a:rPr>
              <a:t/>
            </a:r>
            <a:br>
              <a:rPr lang="en-US" sz="6600" dirty="0" smtClean="0">
                <a:hlinkClick r:id="rId2"/>
              </a:rPr>
            </a:br>
            <a:r>
              <a:rPr lang="en-US" sz="6600" dirty="0" smtClean="0">
                <a:hlinkClick r:id="rId2"/>
              </a:rPr>
              <a:t/>
            </a:r>
            <a:br>
              <a:rPr lang="en-US" sz="6600" dirty="0" smtClean="0">
                <a:hlinkClick r:id="rId2"/>
              </a:rPr>
            </a:br>
            <a:r>
              <a:rPr lang="en-US" sz="6600" dirty="0" smtClean="0">
                <a:hlinkClick r:id="rId2"/>
              </a:rPr>
              <a:t/>
            </a:r>
            <a:br>
              <a:rPr lang="en-US" sz="6600" dirty="0" smtClean="0">
                <a:hlinkClick r:id="rId2"/>
              </a:rPr>
            </a:br>
            <a:r>
              <a:rPr lang="en-US" sz="6600" dirty="0" smtClean="0">
                <a:hlinkClick r:id="rId2"/>
              </a:rPr>
              <a:t/>
            </a:r>
            <a:br>
              <a:rPr lang="en-US" sz="6600" dirty="0" smtClean="0">
                <a:hlinkClick r:id="rId2"/>
              </a:rPr>
            </a:br>
            <a:r>
              <a:rPr lang="en-US" sz="6600" dirty="0" smtClean="0"/>
              <a:t/>
            </a:r>
            <a:br>
              <a:rPr lang="en-US" sz="6600" dirty="0" smtClean="0"/>
            </a:br>
            <a:r>
              <a:rPr lang="en-US" sz="6600" dirty="0" smtClean="0"/>
              <a:t/>
            </a:r>
            <a:br>
              <a:rPr lang="en-US" sz="6600" dirty="0" smtClean="0"/>
            </a:br>
            <a:r>
              <a:rPr lang="en-US" sz="6600" dirty="0"/>
              <a:t> </a:t>
            </a:r>
            <a:r>
              <a:rPr lang="en-US" sz="5400" dirty="0" smtClean="0">
                <a:hlinkClick r:id="rId2"/>
              </a:rPr>
              <a:t>Fruits and Vegetables </a:t>
            </a:r>
            <a:r>
              <a:rPr lang="en-US" sz="5400" dirty="0" err="1" smtClean="0">
                <a:hlinkClick r:id="rId2"/>
              </a:rPr>
              <a:t>WebQuest</a:t>
            </a:r>
            <a:r>
              <a:rPr lang="en-US" sz="5400" dirty="0"/>
              <a:t/>
            </a:r>
            <a:br>
              <a:rPr lang="en-US" sz="5400" dirty="0"/>
            </a:br>
            <a:endParaRPr lang="en-US" sz="5400" dirty="0"/>
          </a:p>
        </p:txBody>
      </p:sp>
      <p:sp>
        <p:nvSpPr>
          <p:cNvPr id="3" name="Subtitle 2"/>
          <p:cNvSpPr>
            <a:spLocks noGrp="1"/>
          </p:cNvSpPr>
          <p:nvPr>
            <p:ph type="subTitle" idx="1"/>
          </p:nvPr>
        </p:nvSpPr>
        <p:spPr>
          <a:xfrm>
            <a:off x="1371600" y="5791200"/>
            <a:ext cx="6781800" cy="457200"/>
          </a:xfrm>
        </p:spPr>
        <p:txBody>
          <a:bodyPr>
            <a:normAutofit fontScale="77500" lnSpcReduction="20000"/>
          </a:bodyPr>
          <a:lstStyle/>
          <a:p>
            <a:r>
              <a:rPr lang="en-US" u="sng" dirty="0" smtClean="0">
                <a:hlinkClick r:id="rId3"/>
              </a:rPr>
              <a:t>Introduction</a:t>
            </a:r>
            <a:r>
              <a:rPr lang="en-US" dirty="0" smtClean="0"/>
              <a:t> | </a:t>
            </a:r>
            <a:r>
              <a:rPr lang="en-US" u="sng" dirty="0" smtClean="0">
                <a:hlinkClick r:id="rId4"/>
              </a:rPr>
              <a:t>Task</a:t>
            </a:r>
            <a:r>
              <a:rPr lang="en-US" dirty="0" smtClean="0"/>
              <a:t> | </a:t>
            </a:r>
            <a:r>
              <a:rPr lang="en-US" u="sng" dirty="0" smtClean="0">
                <a:hlinkClick r:id="rId5"/>
              </a:rPr>
              <a:t>Process</a:t>
            </a:r>
            <a:r>
              <a:rPr lang="en-US" dirty="0" smtClean="0"/>
              <a:t> | </a:t>
            </a:r>
            <a:r>
              <a:rPr lang="en-US" u="sng" dirty="0" smtClean="0">
                <a:hlinkClick r:id="rId6"/>
              </a:rPr>
              <a:t>Resources</a:t>
            </a:r>
            <a:r>
              <a:rPr lang="en-US" dirty="0" smtClean="0"/>
              <a:t> | </a:t>
            </a:r>
            <a:r>
              <a:rPr lang="en-US" u="sng" dirty="0" smtClean="0">
                <a:hlinkClick r:id="rId7"/>
              </a:rPr>
              <a:t>Evaluation</a:t>
            </a:r>
            <a:r>
              <a:rPr lang="en-US" dirty="0" smtClean="0"/>
              <a:t> | </a:t>
            </a:r>
            <a:r>
              <a:rPr lang="en-US" u="sng" dirty="0" smtClean="0">
                <a:hlinkClick r:id="rId8"/>
              </a:rPr>
              <a:t>Conclusion</a:t>
            </a:r>
            <a:endParaRPr lang="en-US" dirty="0" smtClean="0"/>
          </a:p>
          <a:p>
            <a:endParaRPr lang="en-US" dirty="0"/>
          </a:p>
        </p:txBody>
      </p:sp>
      <p:pic>
        <p:nvPicPr>
          <p:cNvPr id="5" name="Picture 4" descr="Fruits pic.jpg"/>
          <p:cNvPicPr>
            <a:picLocks noChangeAspect="1"/>
          </p:cNvPicPr>
          <p:nvPr/>
        </p:nvPicPr>
        <p:blipFill>
          <a:blip r:embed="rId9" cstate="print"/>
          <a:stretch>
            <a:fillRect/>
          </a:stretch>
        </p:blipFill>
        <p:spPr>
          <a:xfrm>
            <a:off x="5410200" y="3505200"/>
            <a:ext cx="2390775" cy="1914525"/>
          </a:xfrm>
          <a:prstGeom prst="rect">
            <a:avLst/>
          </a:prstGeom>
        </p:spPr>
      </p:pic>
      <p:pic>
        <p:nvPicPr>
          <p:cNvPr id="6" name="Picture 5" descr="Veg pic.jpg"/>
          <p:cNvPicPr>
            <a:picLocks noChangeAspect="1"/>
          </p:cNvPicPr>
          <p:nvPr/>
        </p:nvPicPr>
        <p:blipFill>
          <a:blip r:embed="rId10" cstate="print"/>
          <a:stretch>
            <a:fillRect/>
          </a:stretch>
        </p:blipFill>
        <p:spPr>
          <a:xfrm>
            <a:off x="1524000" y="3581400"/>
            <a:ext cx="2619375" cy="17430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lstStyle/>
          <a:p>
            <a:pPr algn="ctr"/>
            <a:r>
              <a:rPr lang="en-US" b="1" dirty="0"/>
              <a:t>Introduction</a:t>
            </a:r>
            <a:endParaRPr lang="en-US" dirty="0"/>
          </a:p>
        </p:txBody>
      </p:sp>
      <p:sp>
        <p:nvSpPr>
          <p:cNvPr id="3" name="Content Placeholder 2"/>
          <p:cNvSpPr>
            <a:spLocks noGrp="1"/>
          </p:cNvSpPr>
          <p:nvPr>
            <p:ph idx="1"/>
          </p:nvPr>
        </p:nvSpPr>
        <p:spPr/>
        <p:txBody>
          <a:bodyPr>
            <a:normAutofit/>
          </a:bodyPr>
          <a:lstStyle/>
          <a:p>
            <a:pPr>
              <a:buNone/>
            </a:pPr>
            <a:r>
              <a:rPr lang="en-US" dirty="0"/>
              <a:t>Fruits and Vegetables are gifts of nature--good for us and given in abundance. When we eat them, we are eating parts of plants. You are going to learn all about fruits and vegetables: their names and characteristics, what they look like, where they grow (on trees, underground, etc.) and which countries they come from, what parts we eat, how they taste, which family they are from, how we eat them, and much </a:t>
            </a:r>
            <a:r>
              <a:rPr lang="en-US" dirty="0" err="1"/>
              <a:t>much</a:t>
            </a:r>
            <a:r>
              <a:rPr lang="en-US" dirty="0"/>
              <a:t> more.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normAutofit/>
          </a:bodyPr>
          <a:lstStyle/>
          <a:p>
            <a:pPr algn="ctr"/>
            <a:r>
              <a:rPr lang="en-US" b="1" dirty="0"/>
              <a:t>The Task: </a:t>
            </a:r>
            <a:endParaRPr lang="en-US" dirty="0"/>
          </a:p>
        </p:txBody>
      </p:sp>
      <p:sp>
        <p:nvSpPr>
          <p:cNvPr id="3" name="Content Placeholder 2"/>
          <p:cNvSpPr>
            <a:spLocks noGrp="1"/>
          </p:cNvSpPr>
          <p:nvPr>
            <p:ph idx="1"/>
          </p:nvPr>
        </p:nvSpPr>
        <p:spPr/>
        <p:txBody>
          <a:bodyPr>
            <a:normAutofit fontScale="92500"/>
          </a:bodyPr>
          <a:lstStyle/>
          <a:p>
            <a:pPr marL="514350" lvl="0" indent="-514350">
              <a:buFont typeface="+mj-lt"/>
              <a:buAutoNum type="arabicPeriod"/>
            </a:pPr>
            <a:r>
              <a:rPr lang="en-US" dirty="0"/>
              <a:t>You will research ten fruits and/or vegetables to learn as much as you can about them.</a:t>
            </a:r>
          </a:p>
          <a:p>
            <a:pPr marL="514350" lvl="0" indent="-514350">
              <a:buFont typeface="+mj-lt"/>
              <a:buAutoNum type="arabicPeriod"/>
            </a:pPr>
            <a:r>
              <a:rPr lang="en-US" dirty="0" smtClean="0"/>
              <a:t>You </a:t>
            </a:r>
            <a:r>
              <a:rPr lang="en-US" dirty="0"/>
              <a:t>will use the information from your research to fill out the charts and worksheets about your ten fruits and vegetables. </a:t>
            </a:r>
          </a:p>
          <a:p>
            <a:pPr marL="514350" lvl="0" indent="-514350">
              <a:buFont typeface="+mj-lt"/>
              <a:buAutoNum type="arabicPeriod"/>
            </a:pPr>
            <a:r>
              <a:rPr lang="en-US" dirty="0"/>
              <a:t>Then you will use the worksheets to make a fruit and vegetable riddle book entitled: </a:t>
            </a:r>
            <a:r>
              <a:rPr lang="en-US" i="1" dirty="0"/>
              <a:t>Which Fruit or Vegetable Am I?</a:t>
            </a:r>
            <a:endParaRPr lang="en-US" dirty="0"/>
          </a:p>
          <a:p>
            <a:pPr marL="514350" lvl="0" indent="-514350">
              <a:buFont typeface="+mj-lt"/>
              <a:buAutoNum type="arabicPeriod"/>
            </a:pPr>
            <a:r>
              <a:rPr lang="en-US" dirty="0"/>
              <a:t>Finally, at the end of your book, you will explain how the fruits you chose are different from the </a:t>
            </a:r>
            <a:r>
              <a:rPr lang="en-US" dirty="0" smtClean="0"/>
              <a:t>vegetables you chose.</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600200"/>
          </a:xfrm>
        </p:spPr>
        <p:txBody>
          <a:bodyPr>
            <a:normAutofit/>
          </a:bodyPr>
          <a:lstStyle/>
          <a:p>
            <a:pPr algn="ctr"/>
            <a:r>
              <a:rPr lang="en-US" b="1" dirty="0"/>
              <a:t>The Process</a:t>
            </a:r>
            <a:r>
              <a:rPr lang="en-US" b="1" dirty="0" smtClean="0"/>
              <a:t>:</a:t>
            </a:r>
            <a:br>
              <a:rPr lang="en-US" b="1" dirty="0" smtClean="0"/>
            </a:br>
            <a:r>
              <a:rPr lang="en-US" sz="3600" b="1" dirty="0" smtClean="0"/>
              <a:t> </a:t>
            </a:r>
            <a:r>
              <a:rPr lang="en-US" sz="2800" b="1" dirty="0" smtClean="0"/>
              <a:t>Read all directions before you click.</a:t>
            </a:r>
            <a:endParaRPr lang="en-US" sz="2800" dirty="0"/>
          </a:p>
        </p:txBody>
      </p:sp>
      <p:sp>
        <p:nvSpPr>
          <p:cNvPr id="3" name="Content Placeholder 2"/>
          <p:cNvSpPr>
            <a:spLocks noGrp="1"/>
          </p:cNvSpPr>
          <p:nvPr>
            <p:ph idx="1"/>
          </p:nvPr>
        </p:nvSpPr>
        <p:spPr/>
        <p:txBody>
          <a:bodyPr>
            <a:normAutofit fontScale="62500" lnSpcReduction="20000"/>
          </a:bodyPr>
          <a:lstStyle/>
          <a:p>
            <a:pPr>
              <a:buNone/>
            </a:pPr>
            <a:r>
              <a:rPr lang="en-US" i="1" dirty="0"/>
              <a:t>At the computer:</a:t>
            </a:r>
            <a:endParaRPr lang="en-US" dirty="0"/>
          </a:p>
          <a:p>
            <a:pPr marL="514350" indent="-514350">
              <a:buFont typeface="+mj-lt"/>
              <a:buAutoNum type="arabicPeriod"/>
            </a:pPr>
            <a:r>
              <a:rPr lang="en-US" dirty="0" smtClean="0"/>
              <a:t>Click </a:t>
            </a:r>
            <a:r>
              <a:rPr lang="en-US" dirty="0"/>
              <a:t>on Resources.</a:t>
            </a:r>
          </a:p>
          <a:p>
            <a:pPr marL="514350" indent="-514350">
              <a:buFont typeface="+mj-lt"/>
              <a:buAutoNum type="arabicPeriod"/>
            </a:pPr>
            <a:r>
              <a:rPr lang="en-US" dirty="0" smtClean="0"/>
              <a:t>Click </a:t>
            </a:r>
            <a:r>
              <a:rPr lang="en-US" dirty="0"/>
              <a:t>on each worksheet, one at a time(#1-3). Read the directions. Worksheets #2 and #3 contain links to websites which provide you with the information and vocabulary necessary to complete the assignments. You should print out each worksheet before clicking on the blue resource links so that you can fill them out as you find the information on the web. You can also use the books listed under resources for additional information to complete the worksheets</a:t>
            </a:r>
            <a:r>
              <a:rPr lang="en-US" dirty="0" smtClean="0"/>
              <a:t>.</a:t>
            </a:r>
          </a:p>
          <a:p>
            <a:pPr marL="514350" indent="-514350">
              <a:buFont typeface="+mj-lt"/>
              <a:buAutoNum type="arabicPeriod"/>
            </a:pPr>
            <a:r>
              <a:rPr lang="en-US" dirty="0" smtClean="0"/>
              <a:t>Decide which ten fruits and vegetables you would like to describe in your book by clicking on</a:t>
            </a:r>
            <a:r>
              <a:rPr lang="en-US" i="1" dirty="0" smtClean="0"/>
              <a:t> </a:t>
            </a:r>
            <a:r>
              <a:rPr lang="en-US" dirty="0" smtClean="0"/>
              <a:t>the resource links listed on the </a:t>
            </a:r>
            <a:r>
              <a:rPr lang="en-US" i="1" dirty="0" smtClean="0"/>
              <a:t>Describing Fruits and Vegetables page </a:t>
            </a:r>
            <a:r>
              <a:rPr lang="en-US" dirty="0" smtClean="0"/>
              <a:t>(worksheet #3).</a:t>
            </a:r>
            <a:r>
              <a:rPr lang="en-US" i="1" dirty="0" smtClean="0"/>
              <a:t> </a:t>
            </a:r>
            <a:r>
              <a:rPr lang="en-US" dirty="0" smtClean="0"/>
              <a:t>These are the ten fruit and vegetables that you will research. Write down the names of all ten under the fruits and vegetables column on the chart </a:t>
            </a:r>
            <a:r>
              <a:rPr lang="en-US" i="1" dirty="0" smtClean="0"/>
              <a:t>Describing Fruits and Vegetables</a:t>
            </a:r>
            <a:r>
              <a:rPr lang="en-US" dirty="0" smtClean="0"/>
              <a:t> and complete the chart for these ten.</a:t>
            </a:r>
          </a:p>
          <a:p>
            <a:pPr marL="514350" indent="-514350">
              <a:buFont typeface="+mj-lt"/>
              <a:buAutoNum type="arabicPeriod"/>
            </a:pPr>
            <a:r>
              <a:rPr lang="en-US" dirty="0" smtClean="0"/>
              <a:t>Click </a:t>
            </a:r>
            <a:r>
              <a:rPr lang="en-US" dirty="0"/>
              <a:t>on </a:t>
            </a:r>
            <a:r>
              <a:rPr lang="en-US" i="1" u="sng" dirty="0">
                <a:hlinkClick r:id="rId2"/>
              </a:rPr>
              <a:t>Which Fruit or Vegetable Am I?</a:t>
            </a:r>
            <a:r>
              <a:rPr lang="en-US" i="1" dirty="0"/>
              <a:t> </a:t>
            </a:r>
            <a:r>
              <a:rPr lang="en-US" dirty="0"/>
              <a:t>This page will explain how to make your book.</a:t>
            </a:r>
          </a:p>
          <a:p>
            <a:pPr marL="514350" indent="-514350">
              <a:buFont typeface="+mj-lt"/>
              <a:buAutoNum type="arabicPeriod"/>
            </a:pPr>
            <a:r>
              <a:rPr lang="en-US" dirty="0" smtClean="0"/>
              <a:t>Take </a:t>
            </a:r>
            <a:r>
              <a:rPr lang="en-US" dirty="0"/>
              <a:t>the </a:t>
            </a:r>
            <a:r>
              <a:rPr lang="en-US" i="1" u="sng" dirty="0">
                <a:hlinkClick r:id="rId3"/>
              </a:rPr>
              <a:t>Fruit and Vegetable Quiz </a:t>
            </a:r>
            <a:r>
              <a:rPr lang="en-US" dirty="0"/>
              <a:t>to see how much you have learned and remember about fruits and vegetables.</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pPr algn="ctr"/>
            <a:r>
              <a:rPr lang="en-US" b="1" dirty="0"/>
              <a:t>Resources</a:t>
            </a:r>
            <a:endParaRPr lang="en-US" dirty="0"/>
          </a:p>
        </p:txBody>
      </p:sp>
      <p:sp>
        <p:nvSpPr>
          <p:cNvPr id="3" name="Content Placeholder 2"/>
          <p:cNvSpPr>
            <a:spLocks noGrp="1"/>
          </p:cNvSpPr>
          <p:nvPr>
            <p:ph idx="1"/>
          </p:nvPr>
        </p:nvSpPr>
        <p:spPr>
          <a:xfrm>
            <a:off x="457200" y="1371601"/>
            <a:ext cx="8229600" cy="4724400"/>
          </a:xfrm>
        </p:spPr>
        <p:txBody>
          <a:bodyPr>
            <a:normAutofit fontScale="85000" lnSpcReduction="20000"/>
          </a:bodyPr>
          <a:lstStyle/>
          <a:p>
            <a:r>
              <a:rPr lang="en-US" dirty="0"/>
              <a:t>Learning Advice: These worksheets will prepare you for making your books and taking the online quiz. Do not attempt to complete the worksheets without referring to the resource links</a:t>
            </a:r>
            <a:r>
              <a:rPr lang="en-US" dirty="0" smtClean="0"/>
              <a:t>.</a:t>
            </a:r>
          </a:p>
          <a:p>
            <a:pPr>
              <a:buNone/>
            </a:pPr>
            <a:endParaRPr lang="en-US" dirty="0"/>
          </a:p>
          <a:p>
            <a:pPr lvl="0"/>
            <a:r>
              <a:rPr lang="en-US" i="1" dirty="0"/>
              <a:t>WORKSHEET #1: </a:t>
            </a:r>
            <a:r>
              <a:rPr lang="en-US" i="1" u="sng" dirty="0">
                <a:hlinkClick r:id="rId2"/>
              </a:rPr>
              <a:t>Graphic Organizer: adjectives to describe fruits and vegetables</a:t>
            </a:r>
            <a:br>
              <a:rPr lang="en-US" i="1" u="sng" dirty="0">
                <a:hlinkClick r:id="rId2"/>
              </a:rPr>
            </a:br>
            <a:r>
              <a:rPr lang="en-US" dirty="0"/>
              <a:t>(a graphic organizer based around our five senses to complete with adjectives that describe fruits and vegetables)</a:t>
            </a:r>
          </a:p>
          <a:p>
            <a:pPr lvl="0"/>
            <a:r>
              <a:rPr lang="en-US" i="1" dirty="0"/>
              <a:t>WORKSHEET #2: </a:t>
            </a:r>
            <a:r>
              <a:rPr lang="en-US" i="1" u="sng" dirty="0">
                <a:hlinkClick r:id="rId3"/>
              </a:rPr>
              <a:t>Parts We Eat </a:t>
            </a:r>
            <a:r>
              <a:rPr lang="en-US" dirty="0"/>
              <a:t>(a chart in which you list which parts of plants we eat and how we eat them)</a:t>
            </a:r>
          </a:p>
          <a:p>
            <a:r>
              <a:rPr lang="en-US" i="1" dirty="0"/>
              <a:t>WORKSHEET #2: </a:t>
            </a:r>
            <a:r>
              <a:rPr lang="en-US" i="1" u="sng" dirty="0">
                <a:hlinkClick r:id="rId4"/>
              </a:rPr>
              <a:t>Describing Fruits and Vegetables </a:t>
            </a:r>
            <a:r>
              <a:rPr lang="en-US" dirty="0"/>
              <a:t>(a chart in which you will describe and characterize the ten fruits and vegetables that you have chosen)</a:t>
            </a:r>
            <a:r>
              <a:rPr lang="en-US" b="1" dirty="0"/>
              <a:t/>
            </a:r>
            <a:br>
              <a:rPr lang="en-US" b="1" dirty="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Autofit/>
          </a:bodyPr>
          <a:lstStyle/>
          <a:p>
            <a:pPr algn="ctr"/>
            <a:r>
              <a:rPr lang="en-US" sz="3600" b="1" dirty="0"/>
              <a:t>BOOKS: </a:t>
            </a:r>
            <a:r>
              <a:rPr lang="en-US" sz="3600" b="1" dirty="0" smtClean="0"/>
              <a:t/>
            </a:r>
            <a:br>
              <a:rPr lang="en-US" sz="3600" b="1" dirty="0" smtClean="0"/>
            </a:br>
            <a:r>
              <a:rPr lang="en-US" sz="2800" b="1" dirty="0" smtClean="0"/>
              <a:t>available </a:t>
            </a:r>
            <a:r>
              <a:rPr lang="en-US" sz="2800" b="1" dirty="0"/>
              <a:t>in the classroom </a:t>
            </a:r>
            <a:r>
              <a:rPr lang="en-US" sz="2800" b="1" dirty="0" smtClean="0"/>
              <a:t/>
            </a:r>
            <a:br>
              <a:rPr lang="en-US" sz="2800" b="1" dirty="0" smtClean="0"/>
            </a:br>
            <a:r>
              <a:rPr lang="en-US" sz="2800" b="1" dirty="0" smtClean="0"/>
              <a:t>(</a:t>
            </a:r>
            <a:r>
              <a:rPr lang="en-US" sz="2800" b="1" dirty="0"/>
              <a:t>ask the teacher)</a:t>
            </a:r>
            <a:r>
              <a:rPr lang="en-US" sz="2800" dirty="0"/>
              <a:t> </a:t>
            </a:r>
          </a:p>
        </p:txBody>
      </p:sp>
      <p:sp>
        <p:nvSpPr>
          <p:cNvPr id="3" name="Content Placeholder 2"/>
          <p:cNvSpPr>
            <a:spLocks noGrp="1"/>
          </p:cNvSpPr>
          <p:nvPr>
            <p:ph idx="1"/>
          </p:nvPr>
        </p:nvSpPr>
        <p:spPr>
          <a:xfrm>
            <a:off x="457200" y="1981200"/>
            <a:ext cx="8229600" cy="4144963"/>
          </a:xfrm>
        </p:spPr>
        <p:txBody>
          <a:bodyPr/>
          <a:lstStyle/>
          <a:p>
            <a:r>
              <a:rPr lang="en-US" i="1" dirty="0"/>
              <a:t>WHAT FOOD IS THIS? by </a:t>
            </a:r>
            <a:r>
              <a:rPr lang="en-US" i="1" dirty="0" err="1"/>
              <a:t>Rosmarie</a:t>
            </a:r>
            <a:r>
              <a:rPr lang="en-US" i="1" dirty="0"/>
              <a:t> </a:t>
            </a:r>
            <a:r>
              <a:rPr lang="en-US" i="1" dirty="0" err="1"/>
              <a:t>Hausherr</a:t>
            </a:r>
            <a:endParaRPr lang="en-US" dirty="0"/>
          </a:p>
          <a:p>
            <a:r>
              <a:rPr lang="en-US" i="1" dirty="0"/>
              <a:t>WHAT'S ON MY PLATE? by Ruth </a:t>
            </a:r>
            <a:r>
              <a:rPr lang="en-US" i="1" dirty="0" err="1"/>
              <a:t>Belov</a:t>
            </a:r>
            <a:r>
              <a:rPr lang="en-US" i="1" dirty="0"/>
              <a:t> Gross</a:t>
            </a:r>
            <a:endParaRPr lang="en-US" dirty="0"/>
          </a:p>
          <a:p>
            <a:r>
              <a:rPr lang="en-US" i="1" dirty="0"/>
              <a:t>LES PLANTES -Ma Premiere </a:t>
            </a:r>
            <a:r>
              <a:rPr lang="en-US" i="1" dirty="0" err="1"/>
              <a:t>Encyclopedie</a:t>
            </a:r>
            <a:endParaRPr lang="en-US" dirty="0"/>
          </a:p>
          <a:p>
            <a:r>
              <a:rPr lang="en-US" i="1" dirty="0"/>
              <a:t>SCOTT FORESMAN ESL</a:t>
            </a:r>
            <a:endParaRPr lang="en-US" dirty="0"/>
          </a:p>
          <a:p>
            <a:r>
              <a:rPr lang="en-US" i="1" dirty="0"/>
              <a:t>WORD by WORD BASIC PICTURE DICTIONARY</a:t>
            </a:r>
            <a:r>
              <a:rPr lang="en-US" dirty="0"/>
              <a:t> (great source of pictures to use for drawings)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70560"/>
          </a:xfrm>
        </p:spPr>
        <p:txBody>
          <a:bodyPr/>
          <a:lstStyle/>
          <a:p>
            <a:pPr algn="ctr"/>
            <a:r>
              <a:rPr lang="en-US" b="1" dirty="0"/>
              <a:t>Evaluation: </a:t>
            </a:r>
            <a:endParaRPr lang="en-US" dirty="0"/>
          </a:p>
        </p:txBody>
      </p:sp>
      <p:sp>
        <p:nvSpPr>
          <p:cNvPr id="3" name="Content Placeholder 2"/>
          <p:cNvSpPr>
            <a:spLocks noGrp="1"/>
          </p:cNvSpPr>
          <p:nvPr>
            <p:ph idx="1"/>
          </p:nvPr>
        </p:nvSpPr>
        <p:spPr/>
        <p:txBody>
          <a:bodyPr>
            <a:normAutofit fontScale="85000" lnSpcReduction="10000"/>
          </a:bodyPr>
          <a:lstStyle/>
          <a:p>
            <a:pPr lvl="0"/>
            <a:r>
              <a:rPr lang="en-US" i="1" dirty="0"/>
              <a:t>completed worksheets: </a:t>
            </a:r>
            <a:r>
              <a:rPr lang="en-US" dirty="0"/>
              <a:t>(accuracy of information)</a:t>
            </a:r>
          </a:p>
          <a:p>
            <a:pPr lvl="0"/>
            <a:r>
              <a:rPr lang="en-US" i="1" dirty="0"/>
              <a:t>book </a:t>
            </a:r>
            <a:r>
              <a:rPr lang="en-US" dirty="0"/>
              <a:t>(complete with ten fruits and vegetables, pictures, and text descriptions with enough information to guess the name of the fruit or vegetable described)</a:t>
            </a:r>
          </a:p>
          <a:p>
            <a:pPr lvl="0"/>
            <a:r>
              <a:rPr lang="en-US" i="1" dirty="0"/>
              <a:t>neatness, correct spelling, grammar, and general appearance of book and drawings/pictures</a:t>
            </a:r>
            <a:endParaRPr lang="en-US" dirty="0"/>
          </a:p>
          <a:p>
            <a:pPr lvl="0"/>
            <a:r>
              <a:rPr lang="en-US" i="1" dirty="0"/>
              <a:t>presentation </a:t>
            </a:r>
            <a:endParaRPr lang="en-US" dirty="0"/>
          </a:p>
          <a:p>
            <a:pPr lvl="0"/>
            <a:r>
              <a:rPr lang="en-US" i="1" dirty="0"/>
              <a:t>Fruit and Vegetable Quiz: </a:t>
            </a:r>
            <a:r>
              <a:rPr lang="en-US" dirty="0"/>
              <a:t>After you have finished the </a:t>
            </a:r>
            <a:r>
              <a:rPr lang="en-US" dirty="0" err="1"/>
              <a:t>webquest</a:t>
            </a:r>
            <a:r>
              <a:rPr lang="en-US" dirty="0"/>
              <a:t> and have made and presented your book to the class, you will take this quiz to see how much you have learned. Please remember to review any the above resource links (in blue) to review before taking the quiz. Good Luck!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lstStyle/>
          <a:p>
            <a:pPr algn="ctr"/>
            <a:r>
              <a:rPr lang="en-US" b="1" dirty="0"/>
              <a:t>Conclusion: </a:t>
            </a:r>
            <a:endParaRPr lang="en-US" dirty="0"/>
          </a:p>
        </p:txBody>
      </p:sp>
      <p:sp>
        <p:nvSpPr>
          <p:cNvPr id="3" name="Content Placeholder 2"/>
          <p:cNvSpPr>
            <a:spLocks noGrp="1"/>
          </p:cNvSpPr>
          <p:nvPr>
            <p:ph idx="1"/>
          </p:nvPr>
        </p:nvSpPr>
        <p:spPr/>
        <p:txBody>
          <a:bodyPr/>
          <a:lstStyle/>
          <a:p>
            <a:pPr>
              <a:buNone/>
            </a:pPr>
            <a:r>
              <a:rPr lang="en-US" dirty="0"/>
              <a:t>You have learned a lot about fruits and vegetables: which parts we eat, how we eat them, where they grow and in which climate, how they look, feel, smell, sound, and taste, which families they belong to, and what their parts are. Now you are ready to grow your own fruit and vegetable garden!</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28</TotalTime>
  <Words>672</Words>
  <Application>Microsoft Office PowerPoint</Application>
  <PresentationFormat>On-screen Show (4:3)</PresentationFormat>
  <Paragraphs>36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       Fruits and Vegetables WebQuest </vt:lpstr>
      <vt:lpstr>Introduction</vt:lpstr>
      <vt:lpstr>The Task: </vt:lpstr>
      <vt:lpstr>The Process:  Read all directions before you click.</vt:lpstr>
      <vt:lpstr>Resources</vt:lpstr>
      <vt:lpstr>BOOKS:  available in the classroom  (ask the teacher) </vt:lpstr>
      <vt:lpstr>Evaluation: </vt:lpstr>
      <vt:lpstr>Conclusion: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Fruits and Vegetables WebQuest</dc:title>
  <dc:creator>Brooklyn College</dc:creator>
  <cp:lastModifiedBy>Brooklyn College</cp:lastModifiedBy>
  <cp:revision>7</cp:revision>
  <dcterms:created xsi:type="dcterms:W3CDTF">2010-07-20T00:18:31Z</dcterms:created>
  <dcterms:modified xsi:type="dcterms:W3CDTF">2010-07-20T00:46:33Z</dcterms:modified>
</cp:coreProperties>
</file>